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1" r:id="rId9"/>
    <p:sldId id="263" r:id="rId10"/>
    <p:sldId id="266" r:id="rId11"/>
    <p:sldId id="267" r:id="rId12"/>
    <p:sldId id="268" r:id="rId13"/>
    <p:sldId id="269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64" r:id="rId25"/>
    <p:sldId id="265" r:id="rId26"/>
  </p:sldIdLst>
  <p:sldSz cx="9144000" cy="5143500" type="screen16x9"/>
  <p:notesSz cx="6858000" cy="9144000"/>
  <p:embeddedFontLst>
    <p:embeddedFont>
      <p:font typeface="Economica" panose="020B0604020202020204" charset="0"/>
      <p:regular r:id="rId28"/>
      <p:bold r:id="rId29"/>
      <p:italic r:id="rId30"/>
      <p:boldItalic r:id="rId31"/>
    </p:embeddedFont>
    <p:embeddedFont>
      <p:font typeface="Lato" panose="020F0502020204030203" pitchFamily="34" charset="0"/>
      <p:regular r:id="rId32"/>
      <p:bold r:id="rId33"/>
      <p:italic r:id="rId34"/>
      <p:boldItalic r:id="rId35"/>
    </p:embeddedFont>
    <p:embeddedFont>
      <p:font typeface="Open Sans" panose="020B0606030504020204" pitchFamily="34" charset="0"/>
      <p:regular r:id="rId36"/>
      <p:bold r:id="rId37"/>
      <p:italic r:id="rId38"/>
      <p:boldItalic r:id="rId39"/>
    </p:embeddedFont>
    <p:embeddedFont>
      <p:font typeface="Raleway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B75B25-B4C9-47B8-BCE4-4FF7E697854A}" v="23" dt="2022-12-16T22:59:23.8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923" autoAdjust="0"/>
  </p:normalViewPr>
  <p:slideViewPr>
    <p:cSldViewPr snapToGrid="0">
      <p:cViewPr>
        <p:scale>
          <a:sx n="125" d="100"/>
          <a:sy n="125" d="100"/>
        </p:scale>
        <p:origin x="1194" y="3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706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664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8702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099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69729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2965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6698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81881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71346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8825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f88252dc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f88252dc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33671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68159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87392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13042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f88252dc4_0_10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f88252dc4_0_10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f88252dc4_0_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f88252dc4_0_1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f88252dc4_0_1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f88252dc4_0_1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f88252dc4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f88252dc4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f88252dc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f88252dc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f88252dc4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f88252dc4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f88252dc4_0_1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f88252dc4_0_1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44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6" name="Google Shape;66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0" name="Google Shape;70;p14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" name="Google Shape;71;p14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" name="Google Shape;72;p14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73;p14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8" name="Google Shape;78;p15">
            <a:hlinkClick r:id="rId3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9" name="Google Shape;79;p15">
            <a:hlinkClick r:id="rId3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" name="Google Shape;80;p15">
            <a:hlinkClick r:id="rId3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81;p15">
            <a:hlinkClick r:id="rId3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6" name="Google Shape;86;p16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7" name="Google Shape;87;p16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6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89;p16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" name="Google Shape;94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5" name="Google Shape;95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" name="Google Shape;97;p1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0" name="Google Shape;100;p17">
            <a:hlinkClick r:id="rId3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1" name="Google Shape;101;p17">
            <a:hlinkClick r:id="rId3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" name="Google Shape;102;p17">
            <a:hlinkClick r:id="rId3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" name="Google Shape;103;p17">
            <a:hlinkClick r:id="rId3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notesSlide" Target="../notesSlides/notesSlide2.xml"/><Relationship Id="rId7" Type="http://schemas.openxmlformats.org/officeDocument/2006/relationships/slide" Target="slide6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6" Type="http://schemas.openxmlformats.org/officeDocument/2006/relationships/slide" Target="slide5.xml"/><Relationship Id="rId5" Type="http://schemas.openxmlformats.org/officeDocument/2006/relationships/slide" Target="slide4.xml"/><Relationship Id="rId10" Type="http://schemas.openxmlformats.org/officeDocument/2006/relationships/slide" Target="slide24.xml"/><Relationship Id="rId4" Type="http://schemas.openxmlformats.org/officeDocument/2006/relationships/slide" Target="slide3.xml"/><Relationship Id="rId9" Type="http://schemas.openxmlformats.org/officeDocument/2006/relationships/slide" Target="slide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sv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4890900" cy="16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 err="1">
                <a:solidFill>
                  <a:srgbClr val="000000"/>
                </a:solidFill>
              </a:rPr>
              <a:t>KodeSPACE</a:t>
            </a:r>
            <a:endParaRPr dirty="0"/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729563" y="2998272"/>
            <a:ext cx="48909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/>
              <a:t>Consolidated Workstation</a:t>
            </a:r>
            <a:endParaRPr sz="1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rgbClr val="000000"/>
                </a:solidFill>
              </a:rPr>
              <a:t>Github</a:t>
            </a:r>
            <a:r>
              <a:rPr lang="en-GB" dirty="0">
                <a:solidFill>
                  <a:srgbClr val="000000"/>
                </a:solidFill>
              </a:rPr>
              <a:t> - Project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3432790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rgbClr val="000000"/>
                </a:solidFill>
              </a:rPr>
              <a:t>Github</a:t>
            </a:r>
            <a:r>
              <a:rPr lang="en-GB" dirty="0">
                <a:solidFill>
                  <a:srgbClr val="000000"/>
                </a:solidFill>
              </a:rPr>
              <a:t> - Repository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2606634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Jenkins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1342501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Docker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3997320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Terraform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542105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ECS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503934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rgbClr val="000000"/>
                </a:solidFill>
              </a:rPr>
              <a:t>Cloudwatch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3145247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Application</a:t>
            </a:r>
            <a:endParaRPr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E72CA-03AD-D741-1220-DAFCD1908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110" y="645228"/>
            <a:ext cx="5869857" cy="42078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1159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Application</a:t>
            </a:r>
            <a:endParaRPr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E72CA-03AD-D741-1220-DAFCD1908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69" y="2168012"/>
            <a:ext cx="3004977" cy="2154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0A6D43-E7AB-2193-ED2C-324CC8D1F6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18338" y="496865"/>
            <a:ext cx="5031464" cy="3606871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39D621F-D5F5-8053-828E-5927B302766B}"/>
              </a:ext>
            </a:extLst>
          </p:cNvPr>
          <p:cNvSpPr/>
          <p:nvPr/>
        </p:nvSpPr>
        <p:spPr>
          <a:xfrm>
            <a:off x="590550" y="3162300"/>
            <a:ext cx="876300" cy="44291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5B1E40-8E5D-39F1-3A9C-AE00F8CBF97D}"/>
              </a:ext>
            </a:extLst>
          </p:cNvPr>
          <p:cNvSpPr/>
          <p:nvPr/>
        </p:nvSpPr>
        <p:spPr>
          <a:xfrm>
            <a:off x="3664527" y="438150"/>
            <a:ext cx="5167773" cy="3733800"/>
          </a:xfrm>
          <a:prstGeom prst="roundRect">
            <a:avLst>
              <a:gd name="adj" fmla="val 1687"/>
            </a:avLst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616937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Application</a:t>
            </a:r>
            <a:endParaRPr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E72CA-03AD-D741-1220-DAFCD1908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69" y="2168012"/>
            <a:ext cx="3004977" cy="2154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0A6D43-E7AB-2193-ED2C-324CC8D1F6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18339" y="496865"/>
            <a:ext cx="5031462" cy="3606871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39D621F-D5F5-8053-828E-5927B302766B}"/>
              </a:ext>
            </a:extLst>
          </p:cNvPr>
          <p:cNvSpPr/>
          <p:nvPr/>
        </p:nvSpPr>
        <p:spPr>
          <a:xfrm>
            <a:off x="582930" y="3660823"/>
            <a:ext cx="876300" cy="44291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5B1E40-8E5D-39F1-3A9C-AE00F8CBF97D}"/>
              </a:ext>
            </a:extLst>
          </p:cNvPr>
          <p:cNvSpPr/>
          <p:nvPr/>
        </p:nvSpPr>
        <p:spPr>
          <a:xfrm>
            <a:off x="3664527" y="438150"/>
            <a:ext cx="5167773" cy="3733800"/>
          </a:xfrm>
          <a:prstGeom prst="roundRect">
            <a:avLst>
              <a:gd name="adj" fmla="val 1687"/>
            </a:avLst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2184157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tx1"/>
                </a:solidFill>
              </a:rPr>
              <a:t>ToC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5" name="Google Shape;115;p19">
            <a:hlinkClick r:id="rId4" action="ppaction://hlinksldjump"/>
          </p:cNvPr>
          <p:cNvSpPr txBox="1"/>
          <p:nvPr/>
        </p:nvSpPr>
        <p:spPr>
          <a:xfrm>
            <a:off x="542534" y="1418908"/>
            <a:ext cx="2569347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Our Team</a:t>
            </a:r>
            <a:endParaRPr sz="2000">
              <a:solidFill>
                <a:schemeClr val="tx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6" name="Google Shape;116;p19">
            <a:hlinkClick r:id="rId5" action="ppaction://hlinksldjump"/>
          </p:cNvPr>
          <p:cNvSpPr txBox="1"/>
          <p:nvPr/>
        </p:nvSpPr>
        <p:spPr>
          <a:xfrm>
            <a:off x="542534" y="1880993"/>
            <a:ext cx="2569347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Our Objective</a:t>
            </a:r>
            <a:endParaRPr sz="2000" dirty="0">
              <a:solidFill>
                <a:schemeClr val="tx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7" name="Google Shape;117;p19">
            <a:hlinkClick r:id="rId6" action="ppaction://hlinksldjump"/>
          </p:cNvPr>
          <p:cNvSpPr txBox="1"/>
          <p:nvPr/>
        </p:nvSpPr>
        <p:spPr>
          <a:xfrm>
            <a:off x="542534" y="2335898"/>
            <a:ext cx="2569347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Our Goal</a:t>
            </a:r>
            <a:endParaRPr sz="2000" dirty="0">
              <a:solidFill>
                <a:schemeClr val="tx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8" name="Google Shape;118;p19">
            <a:hlinkClick r:id="rId7" action="ppaction://hlinksldjump"/>
          </p:cNvPr>
          <p:cNvSpPr txBox="1"/>
          <p:nvPr/>
        </p:nvSpPr>
        <p:spPr>
          <a:xfrm>
            <a:off x="542534" y="2790803"/>
            <a:ext cx="2569347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Menu of Solutions</a:t>
            </a:r>
            <a:endParaRPr sz="2000" dirty="0">
              <a:solidFill>
                <a:schemeClr val="tx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9" name="Google Shape;119;p19">
            <a:hlinkClick r:id="rId8" action="ppaction://hlinksldjump"/>
          </p:cNvPr>
          <p:cNvSpPr txBox="1"/>
          <p:nvPr/>
        </p:nvSpPr>
        <p:spPr>
          <a:xfrm>
            <a:off x="3257227" y="1418908"/>
            <a:ext cx="2612497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Our Audience</a:t>
            </a:r>
            <a:endParaRPr sz="2000" dirty="0">
              <a:solidFill>
                <a:schemeClr val="tx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0" name="Google Shape;120;p19">
            <a:hlinkClick r:id="rId9" action="ppaction://hlinksldjump"/>
          </p:cNvPr>
          <p:cNvSpPr txBox="1"/>
          <p:nvPr/>
        </p:nvSpPr>
        <p:spPr>
          <a:xfrm>
            <a:off x="3257227" y="1880993"/>
            <a:ext cx="2612497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Our Process</a:t>
            </a:r>
            <a:endParaRPr sz="2000">
              <a:solidFill>
                <a:schemeClr val="tx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1" name="Google Shape;121;p19">
            <a:hlinkClick r:id="rId10" action="ppaction://hlinksldjump"/>
          </p:cNvPr>
          <p:cNvSpPr txBox="1"/>
          <p:nvPr/>
        </p:nvSpPr>
        <p:spPr>
          <a:xfrm>
            <a:off x="3257227" y="2335898"/>
            <a:ext cx="2612497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Future Vision</a:t>
            </a:r>
            <a:endParaRPr sz="2000">
              <a:solidFill>
                <a:schemeClr val="tx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3257227" y="2790803"/>
            <a:ext cx="2612497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2000">
              <a:solidFill>
                <a:schemeClr val="tx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6113258" y="1418908"/>
            <a:ext cx="1983465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2000" dirty="0">
              <a:solidFill>
                <a:schemeClr val="tx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6087384" y="1880993"/>
            <a:ext cx="1983465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2000">
              <a:solidFill>
                <a:schemeClr val="tx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6087384" y="2335898"/>
            <a:ext cx="1983465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endParaRPr sz="2000">
              <a:solidFill>
                <a:schemeClr val="tx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Application</a:t>
            </a:r>
            <a:endParaRPr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E72CA-03AD-D741-1220-DAFCD1908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69" y="2168012"/>
            <a:ext cx="3004977" cy="2154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0A6D43-E7AB-2193-ED2C-324CC8D1F6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18339" y="496865"/>
            <a:ext cx="5031462" cy="3606870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39D621F-D5F5-8053-828E-5927B302766B}"/>
              </a:ext>
            </a:extLst>
          </p:cNvPr>
          <p:cNvSpPr/>
          <p:nvPr/>
        </p:nvSpPr>
        <p:spPr>
          <a:xfrm>
            <a:off x="1530307" y="3172114"/>
            <a:ext cx="876300" cy="44291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5B1E40-8E5D-39F1-3A9C-AE00F8CBF97D}"/>
              </a:ext>
            </a:extLst>
          </p:cNvPr>
          <p:cNvSpPr/>
          <p:nvPr/>
        </p:nvSpPr>
        <p:spPr>
          <a:xfrm>
            <a:off x="3664527" y="438150"/>
            <a:ext cx="5167773" cy="3733800"/>
          </a:xfrm>
          <a:prstGeom prst="roundRect">
            <a:avLst>
              <a:gd name="adj" fmla="val 1687"/>
            </a:avLst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1040903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Application</a:t>
            </a:r>
            <a:endParaRPr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E72CA-03AD-D741-1220-DAFCD1908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69" y="2168012"/>
            <a:ext cx="3004977" cy="2154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0A6D43-E7AB-2193-ED2C-324CC8D1F6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18339" y="496865"/>
            <a:ext cx="5031461" cy="3606870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39D621F-D5F5-8053-828E-5927B302766B}"/>
              </a:ext>
            </a:extLst>
          </p:cNvPr>
          <p:cNvSpPr/>
          <p:nvPr/>
        </p:nvSpPr>
        <p:spPr>
          <a:xfrm>
            <a:off x="1530307" y="3660822"/>
            <a:ext cx="876300" cy="44291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5B1E40-8E5D-39F1-3A9C-AE00F8CBF97D}"/>
              </a:ext>
            </a:extLst>
          </p:cNvPr>
          <p:cNvSpPr/>
          <p:nvPr/>
        </p:nvSpPr>
        <p:spPr>
          <a:xfrm>
            <a:off x="3664527" y="438150"/>
            <a:ext cx="5167773" cy="3733800"/>
          </a:xfrm>
          <a:prstGeom prst="roundRect">
            <a:avLst>
              <a:gd name="adj" fmla="val 1687"/>
            </a:avLst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1189961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Application</a:t>
            </a:r>
            <a:endParaRPr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E72CA-03AD-D741-1220-DAFCD1908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69" y="2168012"/>
            <a:ext cx="3004977" cy="2154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0A6D43-E7AB-2193-ED2C-324CC8D1F6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18339" y="496865"/>
            <a:ext cx="5031461" cy="3606869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39D621F-D5F5-8053-828E-5927B302766B}"/>
              </a:ext>
            </a:extLst>
          </p:cNvPr>
          <p:cNvSpPr/>
          <p:nvPr/>
        </p:nvSpPr>
        <p:spPr>
          <a:xfrm>
            <a:off x="2459947" y="3660822"/>
            <a:ext cx="876300" cy="44291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5B1E40-8E5D-39F1-3A9C-AE00F8CBF97D}"/>
              </a:ext>
            </a:extLst>
          </p:cNvPr>
          <p:cNvSpPr/>
          <p:nvPr/>
        </p:nvSpPr>
        <p:spPr>
          <a:xfrm>
            <a:off x="3664527" y="438150"/>
            <a:ext cx="5167773" cy="3733800"/>
          </a:xfrm>
          <a:prstGeom prst="roundRect">
            <a:avLst>
              <a:gd name="adj" fmla="val 1687"/>
            </a:avLst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1854367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Application</a:t>
            </a:r>
            <a:endParaRPr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E72CA-03AD-D741-1220-DAFCD1908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69" y="2168012"/>
            <a:ext cx="3004977" cy="2154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0A6D43-E7AB-2193-ED2C-324CC8D1F6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18340" y="496865"/>
            <a:ext cx="5031459" cy="3606869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39D621F-D5F5-8053-828E-5927B302766B}"/>
              </a:ext>
            </a:extLst>
          </p:cNvPr>
          <p:cNvSpPr/>
          <p:nvPr/>
        </p:nvSpPr>
        <p:spPr>
          <a:xfrm>
            <a:off x="2467567" y="3157902"/>
            <a:ext cx="876300" cy="44291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5B1E40-8E5D-39F1-3A9C-AE00F8CBF97D}"/>
              </a:ext>
            </a:extLst>
          </p:cNvPr>
          <p:cNvSpPr/>
          <p:nvPr/>
        </p:nvSpPr>
        <p:spPr>
          <a:xfrm>
            <a:off x="3664527" y="438150"/>
            <a:ext cx="5167773" cy="3733800"/>
          </a:xfrm>
          <a:prstGeom prst="roundRect">
            <a:avLst>
              <a:gd name="adj" fmla="val 1687"/>
            </a:avLst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3554329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636600" cy="57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Vision</a:t>
            </a:r>
            <a:endParaRPr/>
          </a:p>
        </p:txBody>
      </p:sp>
      <p:sp>
        <p:nvSpPr>
          <p:cNvPr id="265" name="Google Shape;265;p26"/>
          <p:cNvSpPr txBox="1">
            <a:spLocks noGrp="1"/>
          </p:cNvSpPr>
          <p:nvPr>
            <p:ph type="body" idx="1"/>
          </p:nvPr>
        </p:nvSpPr>
        <p:spPr>
          <a:xfrm>
            <a:off x="935400" y="1960025"/>
            <a:ext cx="3636600" cy="8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/>
              <a:t>Upgrades and improvements.</a:t>
            </a:r>
            <a:endParaRPr sz="1100"/>
          </a:p>
        </p:txBody>
      </p:sp>
      <p:sp>
        <p:nvSpPr>
          <p:cNvPr id="266" name="Google Shape;266;p26"/>
          <p:cNvSpPr txBox="1"/>
          <p:nvPr/>
        </p:nvSpPr>
        <p:spPr>
          <a:xfrm>
            <a:off x="4572005" y="3073635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01    | </a:t>
            </a:r>
            <a:r>
              <a:rPr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Subscriptions Services</a:t>
            </a:r>
            <a:endParaRPr/>
          </a:p>
        </p:txBody>
      </p:sp>
      <p:sp>
        <p:nvSpPr>
          <p:cNvPr id="267" name="Google Shape;267;p26"/>
          <p:cNvSpPr txBox="1"/>
          <p:nvPr/>
        </p:nvSpPr>
        <p:spPr>
          <a:xfrm>
            <a:off x="4572005" y="3334935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02    |</a:t>
            </a:r>
            <a:r>
              <a:rPr lang="en-GB" sz="1000" b="1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53C6A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???</a:t>
            </a:r>
            <a:endParaRPr/>
          </a:p>
        </p:txBody>
      </p:sp>
      <p:sp>
        <p:nvSpPr>
          <p:cNvPr id="268" name="Google Shape;268;p26"/>
          <p:cNvSpPr txBox="1"/>
          <p:nvPr/>
        </p:nvSpPr>
        <p:spPr>
          <a:xfrm>
            <a:off x="4572005" y="3596235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03    |</a:t>
            </a:r>
            <a:r>
              <a:rPr lang="en-GB" sz="1000" b="1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???</a:t>
            </a:r>
            <a:endParaRPr/>
          </a:p>
        </p:txBody>
      </p:sp>
      <p:sp>
        <p:nvSpPr>
          <p:cNvPr id="269" name="Google Shape;269;p26"/>
          <p:cNvSpPr txBox="1"/>
          <p:nvPr/>
        </p:nvSpPr>
        <p:spPr>
          <a:xfrm>
            <a:off x="4572005" y="3857535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04    |</a:t>
            </a:r>
            <a:r>
              <a:rPr lang="en-GB" sz="10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???</a:t>
            </a:r>
            <a:endParaRPr sz="1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26"/>
          <p:cNvSpPr txBox="1"/>
          <p:nvPr/>
        </p:nvSpPr>
        <p:spPr>
          <a:xfrm>
            <a:off x="4572005" y="4118835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05    | </a:t>
            </a:r>
            <a:r>
              <a:rPr lang="en-GB" sz="1000">
                <a:solidFill>
                  <a:srgbClr val="53C6A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???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728326" y="201450"/>
            <a:ext cx="1445400" cy="55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Team</a:t>
            </a:r>
            <a:endParaRPr b="0"/>
          </a:p>
        </p:txBody>
      </p:sp>
      <p:sp>
        <p:nvSpPr>
          <p:cNvPr id="131" name="Google Shape;131;p20"/>
          <p:cNvSpPr txBox="1"/>
          <p:nvPr/>
        </p:nvSpPr>
        <p:spPr>
          <a:xfrm>
            <a:off x="5230277" y="3781738"/>
            <a:ext cx="1521000" cy="1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FFFFFF"/>
                </a:solidFill>
              </a:rPr>
              <a:t>CFO</a:t>
            </a:r>
            <a:endParaRPr sz="600" b="1">
              <a:solidFill>
                <a:srgbClr val="FFFFFF"/>
              </a:solidFill>
            </a:endParaRPr>
          </a:p>
        </p:txBody>
      </p:sp>
      <p:cxnSp>
        <p:nvCxnSpPr>
          <p:cNvPr id="132" name="Google Shape;132;p20"/>
          <p:cNvCxnSpPr/>
          <p:nvPr/>
        </p:nvCxnSpPr>
        <p:spPr>
          <a:xfrm rot="5400000">
            <a:off x="3358904" y="1939222"/>
            <a:ext cx="765900" cy="732000"/>
          </a:xfrm>
          <a:prstGeom prst="bentConnector3">
            <a:avLst>
              <a:gd name="adj1" fmla="val -1472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" name="Google Shape;133;p20"/>
          <p:cNvCxnSpPr/>
          <p:nvPr/>
        </p:nvCxnSpPr>
        <p:spPr>
          <a:xfrm rot="5400000">
            <a:off x="4679004" y="2567309"/>
            <a:ext cx="765900" cy="732000"/>
          </a:xfrm>
          <a:prstGeom prst="bentConnector3">
            <a:avLst>
              <a:gd name="adj1" fmla="val 100715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" name="Google Shape;134;p20"/>
          <p:cNvSpPr txBox="1"/>
          <p:nvPr/>
        </p:nvSpPr>
        <p:spPr>
          <a:xfrm>
            <a:off x="3558000" y="2367950"/>
            <a:ext cx="1773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dirty="0" err="1">
                <a:latin typeface="Open Sans"/>
                <a:ea typeface="Open Sans"/>
                <a:cs typeface="Open Sans"/>
                <a:sym typeface="Open Sans"/>
              </a:rPr>
              <a:t>KodeSPACE</a:t>
            </a:r>
            <a:endParaRPr sz="2300" dirty="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523BF63-8FF2-3897-0124-22E0A68B2867}"/>
              </a:ext>
            </a:extLst>
          </p:cNvPr>
          <p:cNvGrpSpPr/>
          <p:nvPr/>
        </p:nvGrpSpPr>
        <p:grpSpPr>
          <a:xfrm>
            <a:off x="3139359" y="504155"/>
            <a:ext cx="2163795" cy="960984"/>
            <a:chOff x="3139359" y="504155"/>
            <a:chExt cx="2163795" cy="960984"/>
          </a:xfrm>
        </p:grpSpPr>
        <p:sp>
          <p:nvSpPr>
            <p:cNvPr id="135" name="Google Shape;135;p20"/>
            <p:cNvSpPr txBox="1"/>
            <p:nvPr/>
          </p:nvSpPr>
          <p:spPr>
            <a:xfrm>
              <a:off x="4088754" y="676847"/>
              <a:ext cx="1214400" cy="615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latin typeface="Open Sans"/>
                  <a:ea typeface="Open Sans"/>
                  <a:cs typeface="Open Sans"/>
                  <a:sym typeface="Open Sans"/>
                </a:rPr>
                <a:t>Rey Rivera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latin typeface="Open Sans"/>
                  <a:ea typeface="Open Sans"/>
                  <a:cs typeface="Open Sans"/>
                  <a:sym typeface="Open Sans"/>
                </a:rPr>
                <a:t>PM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2E8F19-023A-8EB0-EA94-0117B3FFA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9359" y="504155"/>
              <a:ext cx="968491" cy="960984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4BF7CF3-8534-E7A8-FA8E-A4D5779968A7}"/>
              </a:ext>
            </a:extLst>
          </p:cNvPr>
          <p:cNvGrpSpPr/>
          <p:nvPr/>
        </p:nvGrpSpPr>
        <p:grpSpPr>
          <a:xfrm>
            <a:off x="699945" y="1238556"/>
            <a:ext cx="2556175" cy="955294"/>
            <a:chOff x="526161" y="1245188"/>
            <a:chExt cx="2556175" cy="955294"/>
          </a:xfrm>
        </p:grpSpPr>
        <p:sp>
          <p:nvSpPr>
            <p:cNvPr id="136" name="Google Shape;136;p20"/>
            <p:cNvSpPr txBox="1"/>
            <p:nvPr/>
          </p:nvSpPr>
          <p:spPr>
            <a:xfrm>
              <a:off x="1479436" y="1417023"/>
              <a:ext cx="1602900" cy="615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latin typeface="Open Sans"/>
                  <a:ea typeface="Open Sans"/>
                  <a:cs typeface="Open Sans"/>
                  <a:sym typeface="Open Sans"/>
                </a:rPr>
                <a:t>Caleb </a:t>
              </a:r>
              <a:r>
                <a:rPr lang="en-GB" dirty="0" err="1">
                  <a:latin typeface="Open Sans"/>
                  <a:ea typeface="Open Sans"/>
                  <a:cs typeface="Open Sans"/>
                  <a:sym typeface="Open Sans"/>
                </a:rPr>
                <a:t>Celius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latin typeface="Open Sans"/>
                  <a:ea typeface="Open Sans"/>
                  <a:cs typeface="Open Sans"/>
                  <a:sym typeface="Open Sans"/>
                </a:rPr>
                <a:t>Administrator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" name="Picture 2">
              <a:extLst>
                <a:ext uri="{FF2B5EF4-FFF2-40B4-BE49-F238E27FC236}">
                  <a16:creationId xmlns:a16="http://schemas.microsoft.com/office/drawing/2014/main" id="{6D8866E0-3D73-7999-E3FB-814BD3F1EE3F}"/>
                </a:ext>
              </a:extLst>
            </p:cNvPr>
            <p:cNvGrpSpPr/>
            <p:nvPr/>
          </p:nvGrpSpPr>
          <p:grpSpPr>
            <a:xfrm>
              <a:off x="526161" y="1245188"/>
              <a:ext cx="988465" cy="955294"/>
              <a:chOff x="526161" y="1245188"/>
              <a:chExt cx="988465" cy="955294"/>
            </a:xfrm>
            <a:solidFill>
              <a:srgbClr val="CCA677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F34B2CD3-4CE1-1764-DC48-64F03CBE8CCE}"/>
                  </a:ext>
                </a:extLst>
              </p:cNvPr>
              <p:cNvSpPr/>
              <p:nvPr/>
            </p:nvSpPr>
            <p:spPr>
              <a:xfrm>
                <a:off x="526161" y="1249164"/>
                <a:ext cx="513595" cy="583631"/>
              </a:xfrm>
              <a:custGeom>
                <a:avLst/>
                <a:gdLst>
                  <a:gd name="connsiteX0" fmla="*/ -106 w 513595"/>
                  <a:gd name="connsiteY0" fmla="*/ -708 h 583631"/>
                  <a:gd name="connsiteX1" fmla="*/ 513489 w 513595"/>
                  <a:gd name="connsiteY1" fmla="*/ -708 h 583631"/>
                  <a:gd name="connsiteX2" fmla="*/ 502190 w 513595"/>
                  <a:gd name="connsiteY2" fmla="*/ 12132 h 583631"/>
                  <a:gd name="connsiteX3" fmla="*/ 14257 w 513595"/>
                  <a:gd name="connsiteY3" fmla="*/ 12132 h 583631"/>
                  <a:gd name="connsiteX4" fmla="*/ 14257 w 513595"/>
                  <a:gd name="connsiteY4" fmla="*/ 566605 h 583631"/>
                  <a:gd name="connsiteX5" fmla="*/ -106 w 513595"/>
                  <a:gd name="connsiteY5" fmla="*/ 582923 h 583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3595" h="583631">
                    <a:moveTo>
                      <a:pt x="-106" y="-708"/>
                    </a:moveTo>
                    <a:lnTo>
                      <a:pt x="513489" y="-708"/>
                    </a:lnTo>
                    <a:lnTo>
                      <a:pt x="502190" y="12132"/>
                    </a:lnTo>
                    <a:lnTo>
                      <a:pt x="14257" y="12132"/>
                    </a:lnTo>
                    <a:lnTo>
                      <a:pt x="14257" y="566605"/>
                    </a:lnTo>
                    <a:lnTo>
                      <a:pt x="-106" y="582923"/>
                    </a:lnTo>
                    <a:close/>
                  </a:path>
                </a:pathLst>
              </a:custGeom>
              <a:solidFill>
                <a:srgbClr val="CCA677"/>
              </a:solidFill>
              <a:ln w="7774" cap="flat">
                <a:solidFill>
                  <a:srgbClr val="CCA67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TT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E652CF37-3F23-79D7-76D0-99DB45103E13}"/>
                  </a:ext>
                </a:extLst>
              </p:cNvPr>
              <p:cNvSpPr/>
              <p:nvPr/>
            </p:nvSpPr>
            <p:spPr>
              <a:xfrm>
                <a:off x="975556" y="1622688"/>
                <a:ext cx="507758" cy="577794"/>
              </a:xfrm>
              <a:custGeom>
                <a:avLst/>
                <a:gdLst>
                  <a:gd name="connsiteX0" fmla="*/ 507653 w 507758"/>
                  <a:gd name="connsiteY0" fmla="*/ 577087 h 577794"/>
                  <a:gd name="connsiteX1" fmla="*/ -106 w 507758"/>
                  <a:gd name="connsiteY1" fmla="*/ 577087 h 577794"/>
                  <a:gd name="connsiteX2" fmla="*/ 11047 w 507758"/>
                  <a:gd name="connsiteY2" fmla="*/ 564393 h 577794"/>
                  <a:gd name="connsiteX3" fmla="*/ 493459 w 507758"/>
                  <a:gd name="connsiteY3" fmla="*/ 564393 h 577794"/>
                  <a:gd name="connsiteX4" fmla="*/ 493459 w 507758"/>
                  <a:gd name="connsiteY4" fmla="*/ 15447 h 577794"/>
                  <a:gd name="connsiteX5" fmla="*/ 507653 w 507758"/>
                  <a:gd name="connsiteY5" fmla="*/ -708 h 577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7758" h="577794">
                    <a:moveTo>
                      <a:pt x="507653" y="577087"/>
                    </a:moveTo>
                    <a:lnTo>
                      <a:pt x="-106" y="577087"/>
                    </a:lnTo>
                    <a:lnTo>
                      <a:pt x="11047" y="564393"/>
                    </a:lnTo>
                    <a:lnTo>
                      <a:pt x="493459" y="564393"/>
                    </a:lnTo>
                    <a:lnTo>
                      <a:pt x="493459" y="15447"/>
                    </a:lnTo>
                    <a:lnTo>
                      <a:pt x="507653" y="-708"/>
                    </a:lnTo>
                    <a:close/>
                  </a:path>
                </a:pathLst>
              </a:custGeom>
              <a:solidFill>
                <a:srgbClr val="CCA677"/>
              </a:solidFill>
              <a:ln w="7774" cap="flat">
                <a:solidFill>
                  <a:srgbClr val="CCA67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TT"/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2854884-D921-EBB5-5C53-1D56D90F94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6161" y="1245188"/>
                <a:ext cx="988465" cy="955294"/>
              </a:xfrm>
              <a:custGeom>
                <a:avLst/>
                <a:gdLst>
                  <a:gd name="connsiteX0" fmla="*/ 10 w 869610"/>
                  <a:gd name="connsiteY0" fmla="*/ 9 h 840428"/>
                  <a:gd name="connsiteX1" fmla="*/ 869620 w 869610"/>
                  <a:gd name="connsiteY1" fmla="*/ 9 h 840428"/>
                  <a:gd name="connsiteX2" fmla="*/ 869620 w 869610"/>
                  <a:gd name="connsiteY2" fmla="*/ 840438 h 840428"/>
                  <a:gd name="connsiteX3" fmla="*/ 10 w 869610"/>
                  <a:gd name="connsiteY3" fmla="*/ 840438 h 840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9610" h="840428">
                    <a:moveTo>
                      <a:pt x="10" y="9"/>
                    </a:moveTo>
                    <a:lnTo>
                      <a:pt x="869620" y="9"/>
                    </a:lnTo>
                    <a:lnTo>
                      <a:pt x="869620" y="840438"/>
                    </a:lnTo>
                    <a:lnTo>
                      <a:pt x="10" y="840438"/>
                    </a:lnTo>
                    <a:close/>
                  </a:path>
                </a:pathLst>
              </a:custGeom>
            </p:spPr>
          </p:pic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B72912-1FB0-69B4-C8FF-6820C48BD325}"/>
              </a:ext>
            </a:extLst>
          </p:cNvPr>
          <p:cNvGrpSpPr/>
          <p:nvPr/>
        </p:nvGrpSpPr>
        <p:grpSpPr>
          <a:xfrm>
            <a:off x="4987734" y="1140403"/>
            <a:ext cx="2914425" cy="951318"/>
            <a:chOff x="5545225" y="1249164"/>
            <a:chExt cx="2914425" cy="951318"/>
          </a:xfrm>
        </p:grpSpPr>
        <p:sp>
          <p:nvSpPr>
            <p:cNvPr id="137" name="Google Shape;137;p20"/>
            <p:cNvSpPr txBox="1"/>
            <p:nvPr/>
          </p:nvSpPr>
          <p:spPr>
            <a:xfrm>
              <a:off x="5545225" y="1417023"/>
              <a:ext cx="1967400" cy="615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latin typeface="Open Sans"/>
                  <a:ea typeface="Open Sans"/>
                  <a:cs typeface="Open Sans"/>
                  <a:sym typeface="Open Sans"/>
                </a:rPr>
                <a:t>Antonio Rios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latin typeface="Open Sans"/>
                  <a:ea typeface="Open Sans"/>
                  <a:cs typeface="Open Sans"/>
                  <a:sym typeface="Open Sans"/>
                </a:rPr>
                <a:t>Chief Architect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AC410D72-CD36-91A6-1FD4-012E43BE9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7496659" y="1249164"/>
              <a:ext cx="962991" cy="95131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732FC7-4628-C683-59D6-7D5BD2A7DD07}"/>
              </a:ext>
            </a:extLst>
          </p:cNvPr>
          <p:cNvGrpSpPr/>
          <p:nvPr/>
        </p:nvGrpSpPr>
        <p:grpSpPr>
          <a:xfrm>
            <a:off x="1037473" y="2830421"/>
            <a:ext cx="2272505" cy="951317"/>
            <a:chOff x="641870" y="2764757"/>
            <a:chExt cx="2272505" cy="951317"/>
          </a:xfrm>
        </p:grpSpPr>
        <p:sp>
          <p:nvSpPr>
            <p:cNvPr id="138" name="Google Shape;138;p20"/>
            <p:cNvSpPr txBox="1"/>
            <p:nvPr/>
          </p:nvSpPr>
          <p:spPr>
            <a:xfrm>
              <a:off x="1590775" y="2932616"/>
              <a:ext cx="1323600" cy="615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Open Sans"/>
                  <a:ea typeface="Open Sans"/>
                  <a:cs typeface="Open Sans"/>
                  <a:sym typeface="Open Sans"/>
                </a:rPr>
                <a:t>Kerri Smith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Open Sans"/>
                  <a:ea typeface="Open Sans"/>
                  <a:cs typeface="Open Sans"/>
                  <a:sym typeface="Open Sans"/>
                </a:rPr>
                <a:t>Engineer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2" name="Picture 2">
              <a:extLst>
                <a:ext uri="{FF2B5EF4-FFF2-40B4-BE49-F238E27FC236}">
                  <a16:creationId xmlns:a16="http://schemas.microsoft.com/office/drawing/2014/main" id="{BE909F4E-2D76-7F00-7F37-72D18E2BC21F}"/>
                </a:ext>
              </a:extLst>
            </p:cNvPr>
            <p:cNvGrpSpPr/>
            <p:nvPr/>
          </p:nvGrpSpPr>
          <p:grpSpPr>
            <a:xfrm>
              <a:off x="641870" y="2764757"/>
              <a:ext cx="957153" cy="951317"/>
              <a:chOff x="641870" y="2764757"/>
              <a:chExt cx="957153" cy="951317"/>
            </a:xfrm>
            <a:solidFill>
              <a:srgbClr val="CCA677"/>
            </a:solidFill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8E6CE19A-BA56-702B-F9EE-4360A0B64C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8947" t="8949"/>
              <a:stretch/>
            </p:blipFill>
            <p:spPr>
              <a:xfrm>
                <a:off x="641870" y="2770642"/>
                <a:ext cx="936727" cy="930841"/>
              </a:xfrm>
              <a:custGeom>
                <a:avLst/>
                <a:gdLst>
                  <a:gd name="connsiteX0" fmla="*/ 1 w 933809"/>
                  <a:gd name="connsiteY0" fmla="*/ 2 h 927972"/>
                  <a:gd name="connsiteX1" fmla="*/ 933810 w 933809"/>
                  <a:gd name="connsiteY1" fmla="*/ 2 h 927972"/>
                  <a:gd name="connsiteX2" fmla="*/ 933810 w 933809"/>
                  <a:gd name="connsiteY2" fmla="*/ 927975 h 927972"/>
                  <a:gd name="connsiteX3" fmla="*/ 1 w 933809"/>
                  <a:gd name="connsiteY3" fmla="*/ 927975 h 927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3809" h="927972">
                    <a:moveTo>
                      <a:pt x="1" y="2"/>
                    </a:moveTo>
                    <a:lnTo>
                      <a:pt x="933810" y="2"/>
                    </a:lnTo>
                    <a:lnTo>
                      <a:pt x="933810" y="927975"/>
                    </a:lnTo>
                    <a:lnTo>
                      <a:pt x="1" y="927975"/>
                    </a:lnTo>
                    <a:close/>
                  </a:path>
                </a:pathLst>
              </a:custGeom>
            </p:spPr>
          </p:pic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53C99B9-B01F-B31D-A2E9-88382F33F9ED}"/>
                  </a:ext>
                </a:extLst>
              </p:cNvPr>
              <p:cNvSpPr/>
              <p:nvPr/>
            </p:nvSpPr>
            <p:spPr>
              <a:xfrm>
                <a:off x="641870" y="2764757"/>
                <a:ext cx="507758" cy="577794"/>
              </a:xfrm>
              <a:custGeom>
                <a:avLst/>
                <a:gdLst>
                  <a:gd name="connsiteX0" fmla="*/ -111 w 507758"/>
                  <a:gd name="connsiteY0" fmla="*/ -626 h 577794"/>
                  <a:gd name="connsiteX1" fmla="*/ 507648 w 507758"/>
                  <a:gd name="connsiteY1" fmla="*/ -626 h 577794"/>
                  <a:gd name="connsiteX2" fmla="*/ 496495 w 507758"/>
                  <a:gd name="connsiteY2" fmla="*/ 12068 h 577794"/>
                  <a:gd name="connsiteX3" fmla="*/ 14089 w 507758"/>
                  <a:gd name="connsiteY3" fmla="*/ 12068 h 577794"/>
                  <a:gd name="connsiteX4" fmla="*/ 14089 w 507758"/>
                  <a:gd name="connsiteY4" fmla="*/ 561013 h 577794"/>
                  <a:gd name="connsiteX5" fmla="*/ -111 w 507758"/>
                  <a:gd name="connsiteY5" fmla="*/ 577168 h 577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7758" h="577794">
                    <a:moveTo>
                      <a:pt x="-111" y="-626"/>
                    </a:moveTo>
                    <a:lnTo>
                      <a:pt x="507648" y="-626"/>
                    </a:lnTo>
                    <a:lnTo>
                      <a:pt x="496495" y="12068"/>
                    </a:lnTo>
                    <a:lnTo>
                      <a:pt x="14089" y="12068"/>
                    </a:lnTo>
                    <a:lnTo>
                      <a:pt x="14089" y="561013"/>
                    </a:lnTo>
                    <a:lnTo>
                      <a:pt x="-111" y="577168"/>
                    </a:lnTo>
                    <a:close/>
                  </a:path>
                </a:pathLst>
              </a:custGeom>
              <a:solidFill>
                <a:srgbClr val="CCA677"/>
              </a:solidFill>
              <a:ln w="7774" cap="flat">
                <a:solidFill>
                  <a:srgbClr val="CCA67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TT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40B5E42-5F4B-B33C-E2B1-0458076D07E3}"/>
                  </a:ext>
                </a:extLst>
              </p:cNvPr>
              <p:cNvSpPr/>
              <p:nvPr/>
            </p:nvSpPr>
            <p:spPr>
              <a:xfrm>
                <a:off x="1091265" y="3132444"/>
                <a:ext cx="507758" cy="583630"/>
              </a:xfrm>
              <a:custGeom>
                <a:avLst/>
                <a:gdLst>
                  <a:gd name="connsiteX0" fmla="*/ 507648 w 507758"/>
                  <a:gd name="connsiteY0" fmla="*/ 583005 h 583630"/>
                  <a:gd name="connsiteX1" fmla="*/ -111 w 507758"/>
                  <a:gd name="connsiteY1" fmla="*/ 583005 h 583630"/>
                  <a:gd name="connsiteX2" fmla="*/ 10931 w 507758"/>
                  <a:gd name="connsiteY2" fmla="*/ 570311 h 583630"/>
                  <a:gd name="connsiteX3" fmla="*/ 493454 w 507758"/>
                  <a:gd name="connsiteY3" fmla="*/ 570311 h 583630"/>
                  <a:gd name="connsiteX4" fmla="*/ 493454 w 507758"/>
                  <a:gd name="connsiteY4" fmla="*/ 15692 h 583630"/>
                  <a:gd name="connsiteX5" fmla="*/ 507648 w 507758"/>
                  <a:gd name="connsiteY5" fmla="*/ -626 h 58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7758" h="583630">
                    <a:moveTo>
                      <a:pt x="507648" y="583005"/>
                    </a:moveTo>
                    <a:lnTo>
                      <a:pt x="-111" y="583005"/>
                    </a:lnTo>
                    <a:lnTo>
                      <a:pt x="10931" y="570311"/>
                    </a:lnTo>
                    <a:lnTo>
                      <a:pt x="493454" y="570311"/>
                    </a:lnTo>
                    <a:lnTo>
                      <a:pt x="493454" y="15692"/>
                    </a:lnTo>
                    <a:lnTo>
                      <a:pt x="507648" y="-626"/>
                    </a:lnTo>
                    <a:close/>
                  </a:path>
                </a:pathLst>
              </a:custGeom>
              <a:solidFill>
                <a:srgbClr val="CCA677"/>
              </a:solidFill>
              <a:ln w="7774" cap="flat">
                <a:solidFill>
                  <a:srgbClr val="CCA67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TT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3C5E9FD-F16F-3CE6-E875-922F41E2CC2B}"/>
              </a:ext>
            </a:extLst>
          </p:cNvPr>
          <p:cNvGrpSpPr/>
          <p:nvPr/>
        </p:nvGrpSpPr>
        <p:grpSpPr>
          <a:xfrm>
            <a:off x="5826610" y="2688172"/>
            <a:ext cx="2408391" cy="957154"/>
            <a:chOff x="6162725" y="2761839"/>
            <a:chExt cx="2408391" cy="957154"/>
          </a:xfrm>
        </p:grpSpPr>
        <p:sp>
          <p:nvSpPr>
            <p:cNvPr id="139" name="Google Shape;139;p20"/>
            <p:cNvSpPr txBox="1"/>
            <p:nvPr/>
          </p:nvSpPr>
          <p:spPr>
            <a:xfrm>
              <a:off x="6162725" y="2932616"/>
              <a:ext cx="1445400" cy="615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latin typeface="Open Sans"/>
                  <a:ea typeface="Open Sans"/>
                  <a:cs typeface="Open Sans"/>
                  <a:sym typeface="Open Sans"/>
                </a:rPr>
                <a:t>Michael Major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latin typeface="Open Sans"/>
                  <a:ea typeface="Open Sans"/>
                  <a:cs typeface="Open Sans"/>
                  <a:sym typeface="Open Sans"/>
                </a:rPr>
                <a:t>Engineer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A128C90D-CD49-DBD9-7E35-128ABF19E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7608125" y="2761839"/>
              <a:ext cx="962991" cy="957154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5B4841-9632-9703-2D11-5EF104B2E963}"/>
              </a:ext>
            </a:extLst>
          </p:cNvPr>
          <p:cNvGrpSpPr/>
          <p:nvPr/>
        </p:nvGrpSpPr>
        <p:grpSpPr>
          <a:xfrm>
            <a:off x="3425852" y="3662033"/>
            <a:ext cx="2538816" cy="945587"/>
            <a:chOff x="3425852" y="3662033"/>
            <a:chExt cx="2538816" cy="945587"/>
          </a:xfrm>
        </p:grpSpPr>
        <p:sp>
          <p:nvSpPr>
            <p:cNvPr id="140" name="Google Shape;140;p20"/>
            <p:cNvSpPr txBox="1"/>
            <p:nvPr/>
          </p:nvSpPr>
          <p:spPr>
            <a:xfrm>
              <a:off x="3425852" y="3827026"/>
              <a:ext cx="1602900" cy="615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latin typeface="Open Sans"/>
                  <a:ea typeface="Open Sans"/>
                  <a:cs typeface="Open Sans"/>
                  <a:sym typeface="Open Sans"/>
                </a:rPr>
                <a:t>Lora Lee Barreto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latin typeface="Open Sans"/>
                  <a:ea typeface="Open Sans"/>
                  <a:cs typeface="Open Sans"/>
                  <a:sym typeface="Open Sans"/>
                </a:rPr>
                <a:t>Engineer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1083133-0B8B-2871-5733-755CE3A5B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5001677" y="3662033"/>
              <a:ext cx="962991" cy="9455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2799900" cy="10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Our Objective</a:t>
            </a:r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body" idx="1"/>
          </p:nvPr>
        </p:nvSpPr>
        <p:spPr>
          <a:xfrm>
            <a:off x="2761100" y="604900"/>
            <a:ext cx="5642400" cy="2406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71450" indent="-171450">
              <a:buSzPct val="100000"/>
            </a:pPr>
            <a:r>
              <a:rPr lang="en-GB" dirty="0"/>
              <a:t>To build a service that hosts a platform of  microservices that are combined to make a playground for fledgling developers. </a:t>
            </a:r>
            <a:br>
              <a:rPr lang="en-GB" dirty="0"/>
            </a:br>
            <a:endParaRPr lang="en-GB" dirty="0"/>
          </a:p>
          <a:p>
            <a:pPr marL="171450" indent="-171450">
              <a:buSzPct val="100000"/>
            </a:pPr>
            <a:r>
              <a:rPr lang="en-GB" dirty="0"/>
              <a:t>The services are containerized and use ECS,  </a:t>
            </a:r>
            <a:r>
              <a:rPr lang="en-GB" dirty="0" err="1"/>
              <a:t>Fargate</a:t>
            </a:r>
            <a:r>
              <a:rPr lang="en-GB" dirty="0"/>
              <a:t> to provide a serverless infrastructure and auto scale according to user traffic. </a:t>
            </a:r>
            <a:br>
              <a:rPr lang="en-GB" dirty="0"/>
            </a:br>
            <a:endParaRPr lang="en-GB" dirty="0"/>
          </a:p>
          <a:p>
            <a:pPr marL="171450" indent="-171450">
              <a:buSzPct val="100000"/>
            </a:pPr>
            <a:r>
              <a:rPr lang="en-GB" dirty="0"/>
              <a:t>Our infrastructure includes Terraform as </a:t>
            </a:r>
            <a:r>
              <a:rPr lang="en-GB" dirty="0" err="1"/>
              <a:t>IaC</a:t>
            </a:r>
            <a:r>
              <a:rPr lang="en-GB" dirty="0"/>
              <a:t> (Infrastructure as Code) and Docker for configuration of containers. </a:t>
            </a:r>
            <a:br>
              <a:rPr lang="en-GB" dirty="0"/>
            </a:br>
            <a:endParaRPr lang="en-GB" dirty="0"/>
          </a:p>
          <a:p>
            <a:pPr marL="171450" indent="-171450">
              <a:buSzPct val="100000"/>
            </a:pPr>
            <a:r>
              <a:rPr lang="en-GB" dirty="0"/>
              <a:t>These tools are hosted within a t2.large EC2 instance.</a:t>
            </a:r>
            <a:endParaRPr dirty="0"/>
          </a:p>
        </p:txBody>
      </p:sp>
      <p:sp>
        <p:nvSpPr>
          <p:cNvPr id="147" name="Google Shape;147;p21"/>
          <p:cNvSpPr txBox="1"/>
          <p:nvPr/>
        </p:nvSpPr>
        <p:spPr>
          <a:xfrm>
            <a:off x="992300" y="3131945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Production Team</a:t>
            </a:r>
            <a:endParaRPr sz="8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722900" y="3356995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4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r>
              <a:rPr lang="en-GB" sz="4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31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members</a:t>
            </a:r>
            <a:endParaRPr sz="31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0" name="Google Shape;150;p21"/>
          <p:cNvCxnSpPr>
            <a:cxnSpLocks/>
          </p:cNvCxnSpPr>
          <p:nvPr/>
        </p:nvCxnSpPr>
        <p:spPr>
          <a:xfrm>
            <a:off x="3224350" y="3200400"/>
            <a:ext cx="0" cy="1338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51" name="Google Shape;151;p21"/>
          <p:cNvSpPr txBox="1"/>
          <p:nvPr/>
        </p:nvSpPr>
        <p:spPr>
          <a:xfrm>
            <a:off x="3687600" y="3131945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Application Budget</a:t>
            </a:r>
            <a:endParaRPr sz="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21"/>
          <p:cNvSpPr txBox="1"/>
          <p:nvPr/>
        </p:nvSpPr>
        <p:spPr>
          <a:xfrm>
            <a:off x="3418200" y="3481650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4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$200 </a:t>
            </a:r>
            <a:r>
              <a:rPr lang="en-GB" sz="31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USD</a:t>
            </a:r>
            <a:endParaRPr sz="31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4" name="Google Shape;154;p21"/>
          <p:cNvCxnSpPr>
            <a:cxnSpLocks/>
          </p:cNvCxnSpPr>
          <p:nvPr/>
        </p:nvCxnSpPr>
        <p:spPr>
          <a:xfrm>
            <a:off x="5919650" y="3200400"/>
            <a:ext cx="0" cy="1338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55" name="Google Shape;155;p21"/>
          <p:cNvSpPr txBox="1"/>
          <p:nvPr/>
        </p:nvSpPr>
        <p:spPr>
          <a:xfrm>
            <a:off x="6382900" y="3131945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Timeline</a:t>
            </a:r>
            <a:endParaRPr sz="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21"/>
          <p:cNvSpPr txBox="1"/>
          <p:nvPr/>
        </p:nvSpPr>
        <p:spPr>
          <a:xfrm>
            <a:off x="6113500" y="3356995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4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2.5</a:t>
            </a:r>
            <a:r>
              <a:rPr lang="en-GB" sz="4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31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wks</a:t>
            </a:r>
            <a:endParaRPr sz="31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Our Goal</a:t>
            </a:r>
            <a:endParaRPr dirty="0"/>
          </a:p>
        </p:txBody>
      </p:sp>
      <p:pic>
        <p:nvPicPr>
          <p:cNvPr id="163" name="Google Shape;163;p22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4942" y="1147225"/>
            <a:ext cx="4990010" cy="2959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 descr="Sample wireframe for desktop application"/>
          <p:cNvPicPr preferRelativeResize="0"/>
          <p:nvPr/>
        </p:nvPicPr>
        <p:blipFill rotWithShape="1">
          <a:blip r:embed="rId4">
            <a:alphaModFix/>
          </a:blip>
          <a:srcRect b="24800"/>
          <a:stretch/>
        </p:blipFill>
        <p:spPr>
          <a:xfrm>
            <a:off x="4660603" y="1397909"/>
            <a:ext cx="3696164" cy="2084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 descr="Portrait-oriented black smaptphon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8433" y="1939678"/>
            <a:ext cx="1495424" cy="2936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 descr="Sample wireframe for mobile application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60334" y="2183665"/>
            <a:ext cx="1351622" cy="240288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2"/>
          <p:cNvSpPr txBox="1">
            <a:spLocks noGrp="1"/>
          </p:cNvSpPr>
          <p:nvPr>
            <p:ph type="body" idx="1"/>
          </p:nvPr>
        </p:nvSpPr>
        <p:spPr>
          <a:xfrm>
            <a:off x="582561" y="1397909"/>
            <a:ext cx="3753465" cy="19868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dirty="0"/>
              <a:t>We aim to consolidate your development experience by offering an environment that contains pre-configured tools accessible on-demand from any browser.</a:t>
            </a:r>
            <a:endParaRPr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Menu of Solutions</a:t>
            </a:r>
            <a:endParaRPr/>
          </a:p>
        </p:txBody>
      </p:sp>
      <p:pic>
        <p:nvPicPr>
          <p:cNvPr id="173" name="Google Shape;173;p23" descr="shutterstock_429987889_edited.jpg"/>
          <p:cNvPicPr preferRelativeResize="0"/>
          <p:nvPr/>
        </p:nvPicPr>
        <p:blipFill rotWithShape="1">
          <a:blip r:embed="rId3">
            <a:alphaModFix/>
          </a:blip>
          <a:srcRect l="12609" t="85988" r="6247" b="1381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/>
          <p:nvPr/>
        </p:nvSpPr>
        <p:spPr>
          <a:xfrm>
            <a:off x="624790" y="2221188"/>
            <a:ext cx="328800" cy="328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1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75" name="Google Shape;175;p23"/>
          <p:cNvSpPr txBox="1">
            <a:spLocks noGrp="1"/>
          </p:cNvSpPr>
          <p:nvPr>
            <p:ph type="body" idx="1"/>
          </p:nvPr>
        </p:nvSpPr>
        <p:spPr>
          <a:xfrm>
            <a:off x="953599" y="2208600"/>
            <a:ext cx="14067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/>
              <a:t>VScode</a:t>
            </a:r>
            <a:endParaRPr sz="1100"/>
          </a:p>
        </p:txBody>
      </p:sp>
      <p:sp>
        <p:nvSpPr>
          <p:cNvPr id="176" name="Google Shape;176;p23"/>
          <p:cNvSpPr/>
          <p:nvPr/>
        </p:nvSpPr>
        <p:spPr>
          <a:xfrm>
            <a:off x="624790" y="3431438"/>
            <a:ext cx="328800" cy="328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2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77" name="Google Shape;177;p23"/>
          <p:cNvSpPr txBox="1">
            <a:spLocks noGrp="1"/>
          </p:cNvSpPr>
          <p:nvPr>
            <p:ph type="body" idx="1"/>
          </p:nvPr>
        </p:nvSpPr>
        <p:spPr>
          <a:xfrm>
            <a:off x="953600" y="3418838"/>
            <a:ext cx="12738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/>
              <a:t>GitHub</a:t>
            </a:r>
            <a:endParaRPr sz="1100"/>
          </a:p>
        </p:txBody>
      </p:sp>
      <p:sp>
        <p:nvSpPr>
          <p:cNvPr id="178" name="Google Shape;178;p23"/>
          <p:cNvSpPr/>
          <p:nvPr/>
        </p:nvSpPr>
        <p:spPr>
          <a:xfrm>
            <a:off x="3646009" y="2221200"/>
            <a:ext cx="328800" cy="328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3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79" name="Google Shape;179;p23"/>
          <p:cNvSpPr txBox="1">
            <a:spLocks noGrp="1"/>
          </p:cNvSpPr>
          <p:nvPr>
            <p:ph type="body" idx="1"/>
          </p:nvPr>
        </p:nvSpPr>
        <p:spPr>
          <a:xfrm>
            <a:off x="3966956" y="2208600"/>
            <a:ext cx="14067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/>
              <a:t>Docker</a:t>
            </a:r>
            <a:endParaRPr sz="1100"/>
          </a:p>
        </p:txBody>
      </p:sp>
      <p:sp>
        <p:nvSpPr>
          <p:cNvPr id="180" name="Google Shape;180;p23"/>
          <p:cNvSpPr/>
          <p:nvPr/>
        </p:nvSpPr>
        <p:spPr>
          <a:xfrm>
            <a:off x="3646009" y="3440850"/>
            <a:ext cx="328800" cy="328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4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81" name="Google Shape;181;p23"/>
          <p:cNvSpPr txBox="1">
            <a:spLocks noGrp="1"/>
          </p:cNvSpPr>
          <p:nvPr>
            <p:ph type="body" idx="1"/>
          </p:nvPr>
        </p:nvSpPr>
        <p:spPr>
          <a:xfrm>
            <a:off x="3974806" y="3418850"/>
            <a:ext cx="14067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/>
              <a:t>Jenkins</a:t>
            </a:r>
            <a:endParaRPr sz="1100"/>
          </a:p>
        </p:txBody>
      </p:sp>
      <p:sp>
        <p:nvSpPr>
          <p:cNvPr id="182" name="Google Shape;182;p23"/>
          <p:cNvSpPr/>
          <p:nvPr/>
        </p:nvSpPr>
        <p:spPr>
          <a:xfrm>
            <a:off x="6980309" y="2208600"/>
            <a:ext cx="328800" cy="328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5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83" name="Google Shape;183;p23"/>
          <p:cNvSpPr txBox="1">
            <a:spLocks noGrp="1"/>
          </p:cNvSpPr>
          <p:nvPr>
            <p:ph type="body" idx="1"/>
          </p:nvPr>
        </p:nvSpPr>
        <p:spPr>
          <a:xfrm>
            <a:off x="7309106" y="2196000"/>
            <a:ext cx="14067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/>
              <a:t>MongoDB</a:t>
            </a:r>
            <a:endParaRPr sz="1100"/>
          </a:p>
        </p:txBody>
      </p:sp>
      <p:sp>
        <p:nvSpPr>
          <p:cNvPr id="184" name="Google Shape;184;p23"/>
          <p:cNvSpPr/>
          <p:nvPr/>
        </p:nvSpPr>
        <p:spPr>
          <a:xfrm>
            <a:off x="6994146" y="3431450"/>
            <a:ext cx="328800" cy="328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6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7326144" y="3418850"/>
            <a:ext cx="14067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/>
              <a:t>Terraform</a:t>
            </a:r>
            <a:endParaRPr sz="1100"/>
          </a:p>
        </p:txBody>
      </p:sp>
      <p:pic>
        <p:nvPicPr>
          <p:cNvPr id="186" name="Google Shape;18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8475" y="1416300"/>
            <a:ext cx="821577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8475" y="2612835"/>
            <a:ext cx="857625" cy="85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7500" y="1376738"/>
            <a:ext cx="1022179" cy="85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40923" y="2606200"/>
            <a:ext cx="638395" cy="85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95050" y="1459838"/>
            <a:ext cx="2336876" cy="69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38398" y="2645025"/>
            <a:ext cx="2250189" cy="69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>
            <a:spLocks noGrp="1"/>
          </p:cNvSpPr>
          <p:nvPr>
            <p:ph type="title"/>
          </p:nvPr>
        </p:nvSpPr>
        <p:spPr>
          <a:xfrm>
            <a:off x="729450" y="1367864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Audience</a:t>
            </a:r>
            <a:endParaRPr sz="1000"/>
          </a:p>
        </p:txBody>
      </p:sp>
      <p:pic>
        <p:nvPicPr>
          <p:cNvPr id="197" name="Google Shape;197;p24" descr="shutterstock_227447065.jpg"/>
          <p:cNvPicPr preferRelativeResize="0"/>
          <p:nvPr/>
        </p:nvPicPr>
        <p:blipFill rotWithShape="1">
          <a:blip r:embed="rId3">
            <a:alphaModFix/>
          </a:blip>
          <a:srcRect t="11982" b="11982"/>
          <a:stretch/>
        </p:blipFill>
        <p:spPr>
          <a:xfrm>
            <a:off x="830400" y="2091180"/>
            <a:ext cx="2501199" cy="1267837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4"/>
          <p:cNvSpPr txBox="1"/>
          <p:nvPr/>
        </p:nvSpPr>
        <p:spPr>
          <a:xfrm>
            <a:off x="862816" y="2418212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01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99" name="Google Shape;199;p24"/>
          <p:cNvGrpSpPr/>
          <p:nvPr/>
        </p:nvGrpSpPr>
        <p:grpSpPr>
          <a:xfrm>
            <a:off x="830400" y="3274596"/>
            <a:ext cx="2501700" cy="1353953"/>
            <a:chOff x="830400" y="3274596"/>
            <a:chExt cx="2501700" cy="1353953"/>
          </a:xfrm>
        </p:grpSpPr>
        <p:sp>
          <p:nvSpPr>
            <p:cNvPr id="200" name="Google Shape;200;p24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202;p24"/>
          <p:cNvSpPr txBox="1">
            <a:spLocks noGrp="1"/>
          </p:cNvSpPr>
          <p:nvPr>
            <p:ph type="title"/>
          </p:nvPr>
        </p:nvSpPr>
        <p:spPr>
          <a:xfrm>
            <a:off x="967528" y="3455478"/>
            <a:ext cx="22383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Corporate Partners</a:t>
            </a:r>
            <a:endParaRPr sz="1100"/>
          </a:p>
        </p:txBody>
      </p:sp>
      <p:sp>
        <p:nvSpPr>
          <p:cNvPr id="203" name="Google Shape;203;p24"/>
          <p:cNvSpPr txBox="1">
            <a:spLocks noGrp="1"/>
          </p:cNvSpPr>
          <p:nvPr>
            <p:ph type="body" idx="4294967295"/>
          </p:nvPr>
        </p:nvSpPr>
        <p:spPr>
          <a:xfrm>
            <a:off x="967528" y="3885655"/>
            <a:ext cx="22383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800"/>
              <a:t>Employee mobile solution.</a:t>
            </a:r>
            <a:endParaRPr sz="800"/>
          </a:p>
        </p:txBody>
      </p:sp>
      <p:pic>
        <p:nvPicPr>
          <p:cNvPr id="204" name="Google Shape;204;p24" descr="shutterstock_425821354.jpg"/>
          <p:cNvPicPr preferRelativeResize="0"/>
          <p:nvPr/>
        </p:nvPicPr>
        <p:blipFill rotWithShape="1">
          <a:blip r:embed="rId4">
            <a:alphaModFix/>
          </a:blip>
          <a:srcRect t="12034" b="12034"/>
          <a:stretch/>
        </p:blipFill>
        <p:spPr>
          <a:xfrm>
            <a:off x="3332867" y="3359013"/>
            <a:ext cx="2501197" cy="126783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4"/>
          <p:cNvSpPr txBox="1"/>
          <p:nvPr/>
        </p:nvSpPr>
        <p:spPr>
          <a:xfrm>
            <a:off x="3389243" y="3563077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02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06" name="Google Shape;206;p24"/>
          <p:cNvGrpSpPr/>
          <p:nvPr/>
        </p:nvGrpSpPr>
        <p:grpSpPr>
          <a:xfrm rot="10800000" flipH="1">
            <a:off x="3332867" y="2091171"/>
            <a:ext cx="2501700" cy="1353953"/>
            <a:chOff x="830400" y="3274596"/>
            <a:chExt cx="2501700" cy="1353953"/>
          </a:xfrm>
        </p:grpSpPr>
        <p:sp>
          <p:nvSpPr>
            <p:cNvPr id="207" name="Google Shape;207;p24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4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24"/>
          <p:cNvSpPr txBox="1">
            <a:spLocks noGrp="1"/>
          </p:cNvSpPr>
          <p:nvPr>
            <p:ph type="title"/>
          </p:nvPr>
        </p:nvSpPr>
        <p:spPr>
          <a:xfrm>
            <a:off x="3464303" y="2176242"/>
            <a:ext cx="22383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Training Academies</a:t>
            </a:r>
            <a:endParaRPr sz="1100"/>
          </a:p>
        </p:txBody>
      </p:sp>
      <p:sp>
        <p:nvSpPr>
          <p:cNvPr id="210" name="Google Shape;210;p24"/>
          <p:cNvSpPr txBox="1">
            <a:spLocks noGrp="1"/>
          </p:cNvSpPr>
          <p:nvPr>
            <p:ph type="body" idx="4294967295"/>
          </p:nvPr>
        </p:nvSpPr>
        <p:spPr>
          <a:xfrm>
            <a:off x="3464303" y="2606419"/>
            <a:ext cx="22383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800"/>
              <a:t>Student toolkit</a:t>
            </a:r>
            <a:endParaRPr sz="800"/>
          </a:p>
        </p:txBody>
      </p:sp>
      <p:pic>
        <p:nvPicPr>
          <p:cNvPr id="211" name="Google Shape;211;p24" descr="shutterstock_512483578.jpg"/>
          <p:cNvPicPr preferRelativeResize="0"/>
          <p:nvPr/>
        </p:nvPicPr>
        <p:blipFill rotWithShape="1">
          <a:blip r:embed="rId5">
            <a:alphaModFix/>
          </a:blip>
          <a:srcRect t="11982" b="11982"/>
          <a:stretch/>
        </p:blipFill>
        <p:spPr>
          <a:xfrm>
            <a:off x="5832591" y="2091175"/>
            <a:ext cx="2501198" cy="126784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"/>
          <p:cNvSpPr txBox="1"/>
          <p:nvPr/>
        </p:nvSpPr>
        <p:spPr>
          <a:xfrm>
            <a:off x="5856250" y="2418200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03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13" name="Google Shape;213;p24"/>
          <p:cNvGrpSpPr/>
          <p:nvPr/>
        </p:nvGrpSpPr>
        <p:grpSpPr>
          <a:xfrm>
            <a:off x="5832591" y="3274596"/>
            <a:ext cx="2501700" cy="1353953"/>
            <a:chOff x="830400" y="3274596"/>
            <a:chExt cx="2501700" cy="1353953"/>
          </a:xfrm>
        </p:grpSpPr>
        <p:sp>
          <p:nvSpPr>
            <p:cNvPr id="214" name="Google Shape;214;p24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p24"/>
          <p:cNvSpPr txBox="1">
            <a:spLocks noGrp="1"/>
          </p:cNvSpPr>
          <p:nvPr>
            <p:ph type="title"/>
          </p:nvPr>
        </p:nvSpPr>
        <p:spPr>
          <a:xfrm>
            <a:off x="5960978" y="3455478"/>
            <a:ext cx="22383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Independent Learners</a:t>
            </a:r>
            <a:endParaRPr sz="1100"/>
          </a:p>
        </p:txBody>
      </p:sp>
      <p:sp>
        <p:nvSpPr>
          <p:cNvPr id="217" name="Google Shape;217;p24"/>
          <p:cNvSpPr txBox="1">
            <a:spLocks noGrp="1"/>
          </p:cNvSpPr>
          <p:nvPr>
            <p:ph type="body" idx="4294967295"/>
          </p:nvPr>
        </p:nvSpPr>
        <p:spPr>
          <a:xfrm>
            <a:off x="5960978" y="3885655"/>
            <a:ext cx="22383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800"/>
              <a:t>Learning journey starting point.</a:t>
            </a:r>
            <a:endParaRPr sz="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System Architecture</a:t>
            </a:r>
            <a:endParaRPr sz="800" dirty="0"/>
          </a:p>
        </p:txBody>
      </p:sp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4F31E6D-E1E0-37E3-5D79-03B51095FB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936" b="8979"/>
          <a:stretch/>
        </p:blipFill>
        <p:spPr>
          <a:xfrm>
            <a:off x="1423220" y="1070754"/>
            <a:ext cx="5766619" cy="386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05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Our Process</a:t>
            </a:r>
            <a:endParaRPr sz="800"/>
          </a:p>
        </p:txBody>
      </p:sp>
      <p:sp>
        <p:nvSpPr>
          <p:cNvPr id="223" name="Google Shape;223;p25"/>
          <p:cNvSpPr txBox="1"/>
          <p:nvPr/>
        </p:nvSpPr>
        <p:spPr>
          <a:xfrm>
            <a:off x="460540" y="3462416"/>
            <a:ext cx="871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500" b="1">
                <a:latin typeface="Lato"/>
                <a:ea typeface="Lato"/>
                <a:cs typeface="Lato"/>
                <a:sym typeface="Lato"/>
              </a:rPr>
              <a:t>Github</a:t>
            </a:r>
            <a:endParaRPr sz="15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Google Shape;224;p25"/>
          <p:cNvSpPr txBox="1">
            <a:spLocks noGrp="1"/>
          </p:cNvSpPr>
          <p:nvPr>
            <p:ph type="title"/>
          </p:nvPr>
        </p:nvSpPr>
        <p:spPr>
          <a:xfrm>
            <a:off x="803537" y="2278750"/>
            <a:ext cx="2214900" cy="23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SzPts val="990"/>
              <a:buNone/>
            </a:pPr>
            <a:r>
              <a:rPr lang="en-GB" sz="820">
                <a:solidFill>
                  <a:srgbClr val="000000"/>
                </a:solidFill>
              </a:rPr>
              <a:t>Project Management</a:t>
            </a:r>
            <a:endParaRPr sz="820">
              <a:solidFill>
                <a:srgbClr val="000000"/>
              </a:solidFill>
            </a:endParaRPr>
          </a:p>
        </p:txBody>
      </p:sp>
      <p:sp>
        <p:nvSpPr>
          <p:cNvPr id="225" name="Google Shape;225;p25"/>
          <p:cNvSpPr txBox="1">
            <a:spLocks noGrp="1"/>
          </p:cNvSpPr>
          <p:nvPr>
            <p:ph type="body" idx="4294967295"/>
          </p:nvPr>
        </p:nvSpPr>
        <p:spPr>
          <a:xfrm>
            <a:off x="803537" y="2509675"/>
            <a:ext cx="22149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700"/>
              <a:t>Projects, source code…</a:t>
            </a:r>
            <a:endParaRPr sz="700"/>
          </a:p>
        </p:txBody>
      </p:sp>
      <p:sp>
        <p:nvSpPr>
          <p:cNvPr id="226" name="Google Shape;226;p25"/>
          <p:cNvSpPr txBox="1"/>
          <p:nvPr/>
        </p:nvSpPr>
        <p:spPr>
          <a:xfrm>
            <a:off x="1713150" y="2957350"/>
            <a:ext cx="871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500" b="1">
                <a:latin typeface="Lato"/>
                <a:ea typeface="Lato"/>
                <a:cs typeface="Lato"/>
                <a:sym typeface="Lato"/>
              </a:rPr>
              <a:t>Jenkins</a:t>
            </a:r>
            <a:endParaRPr sz="15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25"/>
          <p:cNvSpPr txBox="1">
            <a:spLocks noGrp="1"/>
          </p:cNvSpPr>
          <p:nvPr>
            <p:ph type="title"/>
          </p:nvPr>
        </p:nvSpPr>
        <p:spPr>
          <a:xfrm>
            <a:off x="1881206" y="3837600"/>
            <a:ext cx="2214900" cy="23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SzPts val="990"/>
              <a:buNone/>
            </a:pPr>
            <a:r>
              <a:rPr lang="en-GB" sz="820">
                <a:solidFill>
                  <a:srgbClr val="000000"/>
                </a:solidFill>
              </a:rPr>
              <a:t>Deployment Tool</a:t>
            </a:r>
            <a:endParaRPr sz="820">
              <a:solidFill>
                <a:srgbClr val="000000"/>
              </a:solidFill>
            </a:endParaRPr>
          </a:p>
        </p:txBody>
      </p:sp>
      <p:sp>
        <p:nvSpPr>
          <p:cNvPr id="228" name="Google Shape;228;p25"/>
          <p:cNvSpPr txBox="1">
            <a:spLocks noGrp="1"/>
          </p:cNvSpPr>
          <p:nvPr>
            <p:ph type="body" idx="4294967295"/>
          </p:nvPr>
        </p:nvSpPr>
        <p:spPr>
          <a:xfrm>
            <a:off x="1881206" y="4068525"/>
            <a:ext cx="22149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700"/>
              <a:t>Pipeline….</a:t>
            </a:r>
            <a:endParaRPr sz="700"/>
          </a:p>
        </p:txBody>
      </p:sp>
      <p:sp>
        <p:nvSpPr>
          <p:cNvPr id="229" name="Google Shape;229;p25"/>
          <p:cNvSpPr txBox="1"/>
          <p:nvPr/>
        </p:nvSpPr>
        <p:spPr>
          <a:xfrm>
            <a:off x="2966497" y="3462425"/>
            <a:ext cx="12267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500" b="1">
                <a:latin typeface="Lato"/>
                <a:ea typeface="Lato"/>
                <a:cs typeface="Lato"/>
                <a:sym typeface="Lato"/>
              </a:rPr>
              <a:t>Docker</a:t>
            </a:r>
            <a:endParaRPr sz="15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25"/>
          <p:cNvSpPr txBox="1">
            <a:spLocks noGrp="1"/>
          </p:cNvSpPr>
          <p:nvPr>
            <p:ph type="title"/>
          </p:nvPr>
        </p:nvSpPr>
        <p:spPr>
          <a:xfrm>
            <a:off x="3182846" y="2278750"/>
            <a:ext cx="2214900" cy="23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SzPts val="990"/>
              <a:buNone/>
            </a:pPr>
            <a:r>
              <a:rPr lang="en-GB" sz="820">
                <a:solidFill>
                  <a:srgbClr val="000000"/>
                </a:solidFill>
              </a:rPr>
              <a:t>Containerization</a:t>
            </a:r>
            <a:endParaRPr sz="820">
              <a:solidFill>
                <a:srgbClr val="000000"/>
              </a:solidFill>
            </a:endParaRPr>
          </a:p>
        </p:txBody>
      </p:sp>
      <p:sp>
        <p:nvSpPr>
          <p:cNvPr id="231" name="Google Shape;231;p25"/>
          <p:cNvSpPr txBox="1">
            <a:spLocks noGrp="1"/>
          </p:cNvSpPr>
          <p:nvPr>
            <p:ph type="body" idx="4294967295"/>
          </p:nvPr>
        </p:nvSpPr>
        <p:spPr>
          <a:xfrm>
            <a:off x="3182846" y="2509675"/>
            <a:ext cx="22149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700"/>
              <a:t>Containerization strategy…</a:t>
            </a:r>
            <a:endParaRPr sz="700"/>
          </a:p>
        </p:txBody>
      </p:sp>
      <p:sp>
        <p:nvSpPr>
          <p:cNvPr id="232" name="Google Shape;232;p25"/>
          <p:cNvSpPr txBox="1"/>
          <p:nvPr/>
        </p:nvSpPr>
        <p:spPr>
          <a:xfrm>
            <a:off x="4466638" y="2957350"/>
            <a:ext cx="11010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500" b="1">
                <a:latin typeface="Lato"/>
                <a:ea typeface="Lato"/>
                <a:cs typeface="Lato"/>
                <a:sym typeface="Lato"/>
              </a:rPr>
              <a:t>Terraform</a:t>
            </a:r>
            <a:endParaRPr sz="15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p25"/>
          <p:cNvSpPr txBox="1">
            <a:spLocks noGrp="1"/>
          </p:cNvSpPr>
          <p:nvPr>
            <p:ph type="title"/>
          </p:nvPr>
        </p:nvSpPr>
        <p:spPr>
          <a:xfrm>
            <a:off x="4731490" y="3837600"/>
            <a:ext cx="2214900" cy="23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SzPts val="990"/>
              <a:buNone/>
            </a:pPr>
            <a:r>
              <a:rPr lang="en-GB" sz="820">
                <a:solidFill>
                  <a:srgbClr val="000000"/>
                </a:solidFill>
              </a:rPr>
              <a:t>Infrastructure as Code</a:t>
            </a:r>
            <a:endParaRPr sz="820">
              <a:solidFill>
                <a:srgbClr val="000000"/>
              </a:solidFill>
            </a:endParaRPr>
          </a:p>
        </p:txBody>
      </p:sp>
      <p:sp>
        <p:nvSpPr>
          <p:cNvPr id="234" name="Google Shape;234;p25"/>
          <p:cNvSpPr txBox="1">
            <a:spLocks noGrp="1"/>
          </p:cNvSpPr>
          <p:nvPr>
            <p:ph type="body" idx="4294967295"/>
          </p:nvPr>
        </p:nvSpPr>
        <p:spPr>
          <a:xfrm>
            <a:off x="4731490" y="4068525"/>
            <a:ext cx="22149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700"/>
              <a:t>Build…</a:t>
            </a:r>
            <a:endParaRPr sz="700"/>
          </a:p>
        </p:txBody>
      </p:sp>
      <p:sp>
        <p:nvSpPr>
          <p:cNvPr id="235" name="Google Shape;235;p25"/>
          <p:cNvSpPr txBox="1"/>
          <p:nvPr/>
        </p:nvSpPr>
        <p:spPr>
          <a:xfrm>
            <a:off x="5827957" y="3462425"/>
            <a:ext cx="12267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500" b="1">
                <a:latin typeface="Lato"/>
                <a:ea typeface="Lato"/>
                <a:cs typeface="Lato"/>
                <a:sym typeface="Lato"/>
              </a:rPr>
              <a:t>AWS</a:t>
            </a:r>
            <a:endParaRPr sz="15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Google Shape;236;p25"/>
          <p:cNvSpPr txBox="1">
            <a:spLocks noGrp="1"/>
          </p:cNvSpPr>
          <p:nvPr>
            <p:ph type="title"/>
          </p:nvPr>
        </p:nvSpPr>
        <p:spPr>
          <a:xfrm>
            <a:off x="6088399" y="2278750"/>
            <a:ext cx="2214900" cy="23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SzPts val="990"/>
              <a:buNone/>
            </a:pPr>
            <a:r>
              <a:rPr lang="en-GB" sz="820">
                <a:solidFill>
                  <a:srgbClr val="000000"/>
                </a:solidFill>
              </a:rPr>
              <a:t>Production Environment</a:t>
            </a:r>
            <a:endParaRPr sz="820">
              <a:solidFill>
                <a:srgbClr val="000000"/>
              </a:solidFill>
            </a:endParaRPr>
          </a:p>
        </p:txBody>
      </p:sp>
      <p:sp>
        <p:nvSpPr>
          <p:cNvPr id="237" name="Google Shape;237;p25"/>
          <p:cNvSpPr txBox="1">
            <a:spLocks noGrp="1"/>
          </p:cNvSpPr>
          <p:nvPr>
            <p:ph type="body" idx="4294967295"/>
          </p:nvPr>
        </p:nvSpPr>
        <p:spPr>
          <a:xfrm>
            <a:off x="6088399" y="2509675"/>
            <a:ext cx="22149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700"/>
              <a:t>Load balancers, auto scale groups.</a:t>
            </a:r>
            <a:endParaRPr sz="700"/>
          </a:p>
        </p:txBody>
      </p:sp>
      <p:pic>
        <p:nvPicPr>
          <p:cNvPr id="238" name="Google Shape;238;p25" descr="shutterstock_429987889_edited.jpg"/>
          <p:cNvPicPr preferRelativeResize="0"/>
          <p:nvPr/>
        </p:nvPicPr>
        <p:blipFill rotWithShape="1">
          <a:blip r:embed="rId3">
            <a:alphaModFix/>
          </a:blip>
          <a:srcRect t="91660" b="6621"/>
          <a:stretch/>
        </p:blipFill>
        <p:spPr>
          <a:xfrm>
            <a:off x="885125" y="3339575"/>
            <a:ext cx="8265375" cy="1324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" name="Google Shape;239;p25"/>
          <p:cNvGrpSpPr/>
          <p:nvPr/>
        </p:nvGrpSpPr>
        <p:grpSpPr>
          <a:xfrm>
            <a:off x="845575" y="3060165"/>
            <a:ext cx="92400" cy="411825"/>
            <a:chOff x="845575" y="2563700"/>
            <a:chExt cx="92400" cy="411825"/>
          </a:xfrm>
        </p:grpSpPr>
        <p:cxnSp>
          <p:nvCxnSpPr>
            <p:cNvPr id="240" name="Google Shape;240;p25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1" name="Google Shape;241;p25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" name="Google Shape;242;p25"/>
          <p:cNvGrpSpPr/>
          <p:nvPr/>
        </p:nvGrpSpPr>
        <p:grpSpPr>
          <a:xfrm rot="10800000">
            <a:off x="1946675" y="3339567"/>
            <a:ext cx="92400" cy="411825"/>
            <a:chOff x="2070100" y="2563700"/>
            <a:chExt cx="92400" cy="411825"/>
          </a:xfrm>
        </p:grpSpPr>
        <p:cxnSp>
          <p:nvCxnSpPr>
            <p:cNvPr id="243" name="Google Shape;243;p25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4" name="Google Shape;244;p25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" name="Google Shape;245;p25"/>
          <p:cNvGrpSpPr/>
          <p:nvPr/>
        </p:nvGrpSpPr>
        <p:grpSpPr>
          <a:xfrm>
            <a:off x="3248113" y="3060165"/>
            <a:ext cx="92400" cy="411825"/>
            <a:chOff x="845575" y="2563700"/>
            <a:chExt cx="92400" cy="411825"/>
          </a:xfrm>
        </p:grpSpPr>
        <p:cxnSp>
          <p:nvCxnSpPr>
            <p:cNvPr id="246" name="Google Shape;246;p25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7" name="Google Shape;247;p25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25"/>
          <p:cNvGrpSpPr/>
          <p:nvPr/>
        </p:nvGrpSpPr>
        <p:grpSpPr>
          <a:xfrm rot="10800000">
            <a:off x="4793338" y="3339567"/>
            <a:ext cx="92400" cy="411825"/>
            <a:chOff x="2070100" y="2563700"/>
            <a:chExt cx="92400" cy="411825"/>
          </a:xfrm>
        </p:grpSpPr>
        <p:cxnSp>
          <p:nvCxnSpPr>
            <p:cNvPr id="249" name="Google Shape;249;p25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0" name="Google Shape;250;p25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" name="Google Shape;251;p25"/>
          <p:cNvGrpSpPr/>
          <p:nvPr/>
        </p:nvGrpSpPr>
        <p:grpSpPr>
          <a:xfrm>
            <a:off x="6151575" y="3060165"/>
            <a:ext cx="92400" cy="411825"/>
            <a:chOff x="845575" y="2563700"/>
            <a:chExt cx="92400" cy="411825"/>
          </a:xfrm>
        </p:grpSpPr>
        <p:cxnSp>
          <p:nvCxnSpPr>
            <p:cNvPr id="252" name="Google Shape;252;p25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3" name="Google Shape;253;p25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" name="Google Shape;254;p25"/>
          <p:cNvSpPr txBox="1"/>
          <p:nvPr/>
        </p:nvSpPr>
        <p:spPr>
          <a:xfrm>
            <a:off x="7219825" y="2957350"/>
            <a:ext cx="16101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Cloudwatch</a:t>
            </a:r>
            <a:endParaRPr sz="15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500" b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25"/>
          <p:cNvSpPr txBox="1">
            <a:spLocks noGrp="1"/>
          </p:cNvSpPr>
          <p:nvPr>
            <p:ph type="title"/>
          </p:nvPr>
        </p:nvSpPr>
        <p:spPr>
          <a:xfrm>
            <a:off x="7412362" y="3837600"/>
            <a:ext cx="1610100" cy="23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SzPts val="990"/>
              <a:buNone/>
            </a:pPr>
            <a:r>
              <a:rPr lang="en-GB" sz="820">
                <a:solidFill>
                  <a:srgbClr val="000000"/>
                </a:solidFill>
              </a:rPr>
              <a:t>Alerting and Monitoring</a:t>
            </a:r>
            <a:endParaRPr sz="820">
              <a:solidFill>
                <a:srgbClr val="000000"/>
              </a:solidFill>
            </a:endParaRPr>
          </a:p>
        </p:txBody>
      </p:sp>
      <p:sp>
        <p:nvSpPr>
          <p:cNvPr id="256" name="Google Shape;256;p25"/>
          <p:cNvSpPr txBox="1">
            <a:spLocks noGrp="1"/>
          </p:cNvSpPr>
          <p:nvPr>
            <p:ph type="body" idx="4294967295"/>
          </p:nvPr>
        </p:nvSpPr>
        <p:spPr>
          <a:xfrm>
            <a:off x="7412362" y="4068525"/>
            <a:ext cx="16101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700"/>
              <a:t>Notifications</a:t>
            </a:r>
            <a:endParaRPr sz="700"/>
          </a:p>
        </p:txBody>
      </p:sp>
      <p:grpSp>
        <p:nvGrpSpPr>
          <p:cNvPr id="257" name="Google Shape;257;p25"/>
          <p:cNvGrpSpPr/>
          <p:nvPr/>
        </p:nvGrpSpPr>
        <p:grpSpPr>
          <a:xfrm rot="10800000">
            <a:off x="7457230" y="3339567"/>
            <a:ext cx="67175" cy="411825"/>
            <a:chOff x="2070100" y="2563700"/>
            <a:chExt cx="92400" cy="411825"/>
          </a:xfrm>
        </p:grpSpPr>
        <p:cxnSp>
          <p:nvCxnSpPr>
            <p:cNvPr id="258" name="Google Shape;258;p25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9" name="Google Shape;259;p25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Luxe">
    <a:dk1>
      <a:srgbClr val="000000"/>
    </a:dk1>
    <a:lt1>
      <a:srgbClr val="FFFFFF"/>
    </a:lt1>
    <a:dk2>
      <a:srgbClr val="B7B7B7"/>
    </a:dk2>
    <a:lt2>
      <a:srgbClr val="CCA677"/>
    </a:lt2>
    <a:accent1>
      <a:srgbClr val="5D4037"/>
    </a:accent1>
    <a:accent2>
      <a:srgbClr val="455A64"/>
    </a:accent2>
    <a:accent3>
      <a:srgbClr val="57BB8A"/>
    </a:accent3>
    <a:accent4>
      <a:srgbClr val="78909C"/>
    </a:accent4>
    <a:accent5>
      <a:srgbClr val="607D8B"/>
    </a:accent5>
    <a:accent6>
      <a:srgbClr val="DCE755"/>
    </a:accent6>
    <a:hlink>
      <a:srgbClr val="607D8B"/>
    </a:hlink>
    <a:folHlink>
      <a:srgbClr val="607D8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1385</TotalTime>
  <Words>283</Words>
  <Application>Microsoft Office PowerPoint</Application>
  <PresentationFormat>On-screen Show (16:9)</PresentationFormat>
  <Paragraphs>107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Economica</vt:lpstr>
      <vt:lpstr>Arial</vt:lpstr>
      <vt:lpstr>Open Sans</vt:lpstr>
      <vt:lpstr>Raleway</vt:lpstr>
      <vt:lpstr>Lato</vt:lpstr>
      <vt:lpstr>Luxe</vt:lpstr>
      <vt:lpstr>KodeSPACE</vt:lpstr>
      <vt:lpstr>ToC</vt:lpstr>
      <vt:lpstr>Our Team</vt:lpstr>
      <vt:lpstr>Our Objective</vt:lpstr>
      <vt:lpstr>Our Goal</vt:lpstr>
      <vt:lpstr>Menu of Solutions</vt:lpstr>
      <vt:lpstr>Our Audience</vt:lpstr>
      <vt:lpstr>System Architecture</vt:lpstr>
      <vt:lpstr>Our Process</vt:lpstr>
      <vt:lpstr>Github - Project</vt:lpstr>
      <vt:lpstr>Github - Repository</vt:lpstr>
      <vt:lpstr>Jenkins</vt:lpstr>
      <vt:lpstr>Docker</vt:lpstr>
      <vt:lpstr>Terraform</vt:lpstr>
      <vt:lpstr>ECS</vt:lpstr>
      <vt:lpstr>Cloudwatch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Future Vision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KodeSPACE</dc:title>
  <dc:creator>Ksmith</dc:creator>
  <cp:lastModifiedBy>Kerri Smith</cp:lastModifiedBy>
  <cp:revision>2</cp:revision>
  <dcterms:modified xsi:type="dcterms:W3CDTF">2022-12-16T23:11:17Z</dcterms:modified>
</cp:coreProperties>
</file>